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84" r:id="rId2"/>
    <p:sldId id="606" r:id="rId3"/>
    <p:sldId id="621" r:id="rId4"/>
    <p:sldId id="622" r:id="rId5"/>
    <p:sldId id="611" r:id="rId6"/>
    <p:sldId id="612" r:id="rId7"/>
    <p:sldId id="613" r:id="rId8"/>
    <p:sldId id="614" r:id="rId9"/>
    <p:sldId id="615" r:id="rId10"/>
    <p:sldId id="617" r:id="rId11"/>
    <p:sldId id="616" r:id="rId12"/>
    <p:sldId id="619" r:id="rId13"/>
    <p:sldId id="618" r:id="rId14"/>
    <p:sldId id="62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6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orient="horz" pos="747">
          <p15:clr>
            <a:srgbClr val="A4A3A4"/>
          </p15:clr>
        </p15:guide>
        <p15:guide id="4" orient="horz" pos="913">
          <p15:clr>
            <a:srgbClr val="A4A3A4"/>
          </p15:clr>
        </p15:guide>
        <p15:guide id="5" pos="281">
          <p15:clr>
            <a:srgbClr val="A4A3A4"/>
          </p15:clr>
        </p15:guide>
        <p15:guide id="6" pos="5413">
          <p15:clr>
            <a:srgbClr val="A4A3A4"/>
          </p15:clr>
        </p15:guide>
        <p15:guide id="7" pos="5725">
          <p15:clr>
            <a:srgbClr val="A4A3A4"/>
          </p15:clr>
        </p15:guide>
        <p15:guide id="8" pos="3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D9"/>
    <a:srgbClr val="09AED9"/>
    <a:srgbClr val="D45756"/>
    <a:srgbClr val="6A9C00"/>
    <a:srgbClr val="FEB948"/>
    <a:srgbClr val="D0D0D0"/>
    <a:srgbClr val="A6A6A6"/>
    <a:srgbClr val="363636"/>
    <a:srgbClr val="69696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86790" autoAdjust="0"/>
  </p:normalViewPr>
  <p:slideViewPr>
    <p:cSldViewPr snapToGrid="0">
      <p:cViewPr varScale="1">
        <p:scale>
          <a:sx n="83" d="100"/>
          <a:sy n="83" d="100"/>
        </p:scale>
        <p:origin x="1188" y="45"/>
      </p:cViewPr>
      <p:guideLst>
        <p:guide orient="horz" pos="1076"/>
        <p:guide orient="horz" pos="1501"/>
        <p:guide orient="horz" pos="747"/>
        <p:guide orient="horz" pos="913"/>
        <p:guide pos="281"/>
        <p:guide pos="5413"/>
        <p:guide pos="5725"/>
        <p:guide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7/12/2016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12/7/2016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11063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10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42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1544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45215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1462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3511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26362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9836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9425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6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6781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7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6885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8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674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9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244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42582"/>
            <a:ext cx="9144000" cy="1006983"/>
          </a:xfrm>
          <a:prstGeom prst="rect">
            <a:avLst/>
          </a:prstGeom>
        </p:spPr>
        <p:txBody>
          <a:bodyPr/>
          <a:lstStyle>
            <a:lvl1pPr algn="ctr">
              <a:defRPr sz="4800" i="1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7688" y="6017058"/>
            <a:ext cx="8228012" cy="8858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36363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JM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834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09600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463001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346448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273001" y="2514600"/>
            <a:ext cx="1727999" cy="1727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14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419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273001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4851400"/>
            <a:ext cx="16764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14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19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273001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51562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518970" y="4851400"/>
            <a:ext cx="1843230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467803" y="4857749"/>
            <a:ext cx="1613026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506128" y="4349749"/>
            <a:ext cx="183038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696969"/>
                </a:solidFill>
                <a:latin typeface="Lato Regular"/>
                <a:cs typeface="Lato Regular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467804" y="4349749"/>
            <a:ext cx="160178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696969"/>
                </a:solidFill>
                <a:latin typeface="Lato Regular"/>
                <a:cs typeface="Lato Regular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267201" y="4857749"/>
            <a:ext cx="1675229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267201" y="4349749"/>
            <a:ext cx="166355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696969"/>
                </a:solidFill>
                <a:latin typeface="Lato Regular"/>
                <a:cs typeface="Lato Regular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096636" y="4857749"/>
            <a:ext cx="1751964" cy="9080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096637" y="4349749"/>
            <a:ext cx="1739757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0" i="0">
                <a:solidFill>
                  <a:srgbClr val="696969"/>
                </a:solidFill>
                <a:latin typeface="Lato Regular"/>
                <a:cs typeface="Lato Regular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517801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422801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251602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080402" y="2209800"/>
            <a:ext cx="1691999" cy="19304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21944" y="2286000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22262" y="3043767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22580" y="37938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22580" y="4534652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22580" y="52162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 hasCustomPrompt="1"/>
          </p:nvPr>
        </p:nvSpPr>
        <p:spPr>
          <a:xfrm>
            <a:off x="533400" y="2331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B5C4D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2286000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3043767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37938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4534652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5216218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100" b="0">
                <a:solidFill>
                  <a:srgbClr val="A6A6A6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 hasCustomPrompt="1"/>
          </p:nvPr>
        </p:nvSpPr>
        <p:spPr>
          <a:xfrm>
            <a:off x="533400" y="306324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B5C4D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 hasCustomPrompt="1"/>
          </p:nvPr>
        </p:nvSpPr>
        <p:spPr>
          <a:xfrm>
            <a:off x="533400" y="3855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B5C4D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 hasCustomPrompt="1"/>
          </p:nvPr>
        </p:nvSpPr>
        <p:spPr>
          <a:xfrm>
            <a:off x="533400" y="45669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B5C4D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 hasCustomPrompt="1"/>
          </p:nvPr>
        </p:nvSpPr>
        <p:spPr>
          <a:xfrm>
            <a:off x="533400" y="52781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B5C4D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48200" y="2331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48200" y="306324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48200" y="38557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48200" y="45669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48200" y="5278121"/>
            <a:ext cx="468000" cy="467999"/>
          </a:xfrm>
          <a:prstGeom prst="roundRect">
            <a:avLst>
              <a:gd name="adj" fmla="val 50000"/>
            </a:avLst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21488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247714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35712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389954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499364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532194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24387"/>
            <a:ext cx="9144000" cy="487578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59058" y="1722336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86320" y="1722336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59058" y="3652736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86320" y="3652736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5267110" y="170815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5267110" y="203645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267110" y="313055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5267110" y="345885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5267110" y="4552950"/>
            <a:ext cx="213360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5267110" y="4881250"/>
            <a:ext cx="28194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8906" y="0"/>
            <a:ext cx="9152906" cy="41402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14001" y="1524000"/>
            <a:ext cx="1115998" cy="1115997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9874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  <a:latin typeface="Calibri"/>
            </a:endParaRPr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1600200" y="1707604"/>
            <a:ext cx="1187997" cy="1187996"/>
          </a:xfrm>
          <a:prstGeom prst="ellipse">
            <a:avLst/>
          </a:prstGeom>
          <a:ln w="9525" cmpd="sng"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5" name="Picture Placeholder 17"/>
          <p:cNvSpPr>
            <a:spLocks noGrp="1" noChangeAspect="1"/>
          </p:cNvSpPr>
          <p:nvPr>
            <p:ph type="pic" sz="quarter" idx="24"/>
          </p:nvPr>
        </p:nvSpPr>
        <p:spPr>
          <a:xfrm>
            <a:off x="6172200" y="1707604"/>
            <a:ext cx="1187997" cy="1187996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27145541"/>
      </p:ext>
    </p:extLst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834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98"/>
          <p:cNvSpPr/>
          <p:nvPr userDrawn="1"/>
        </p:nvSpPr>
        <p:spPr bwMode="auto">
          <a:xfrm rot="10800000" flipV="1">
            <a:off x="639171" y="5878087"/>
            <a:ext cx="2286001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  <a:latin typeface="Lato Regular"/>
              <a:ea typeface="+mn-ea"/>
              <a:cs typeface="Lato Regular"/>
            </a:endParaRPr>
          </a:p>
        </p:txBody>
      </p:sp>
      <p:sp>
        <p:nvSpPr>
          <p:cNvPr id="28" name="Ellipse 98"/>
          <p:cNvSpPr/>
          <p:nvPr userDrawn="1"/>
        </p:nvSpPr>
        <p:spPr bwMode="auto">
          <a:xfrm rot="10800000" flipV="1">
            <a:off x="3077571" y="5864451"/>
            <a:ext cx="2362199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  <a:latin typeface="Lato Regular"/>
              <a:ea typeface="+mn-ea"/>
              <a:cs typeface="Lato Regular"/>
            </a:endParaRPr>
          </a:p>
        </p:txBody>
      </p:sp>
      <p:sp>
        <p:nvSpPr>
          <p:cNvPr id="29" name="Ellipse 98"/>
          <p:cNvSpPr/>
          <p:nvPr userDrawn="1"/>
        </p:nvSpPr>
        <p:spPr bwMode="auto">
          <a:xfrm rot="10800000" flipV="1">
            <a:off x="5668371" y="5864451"/>
            <a:ext cx="2286000" cy="29411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  <a:latin typeface="Lato Regular"/>
              <a:ea typeface="+mn-ea"/>
              <a:cs typeface="Lato Regular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16200000" flipH="1">
            <a:off x="926229" y="4033414"/>
            <a:ext cx="1681744" cy="231499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Lato Regular"/>
              <a:cs typeface="Lato Regular"/>
            </a:endParaRPr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440828" y="4026776"/>
            <a:ext cx="1681743" cy="231499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 userDrawn="1"/>
        </p:nvSpPr>
        <p:spPr>
          <a:xfrm rot="16200000" flipH="1">
            <a:off x="5938644" y="4026777"/>
            <a:ext cx="1681744" cy="2314994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Lato Regular"/>
              <a:cs typeface="Lato Regular"/>
            </a:endParaRPr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715372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rgbClr val="FFFFFF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229972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rgbClr val="FFFFFF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5727787" y="4943690"/>
            <a:ext cx="2110248" cy="97473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rgbClr val="FFFFFF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685803" y="4519096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rgbClr val="FFFFFF"/>
                </a:solidFill>
                <a:latin typeface="Lato Regular"/>
                <a:ea typeface="Calibri"/>
                <a:cs typeface="Lato Regular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215188" y="4495800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rgbClr val="FFFFFF"/>
                </a:solidFill>
                <a:latin typeface="Lato Regular"/>
                <a:ea typeface="Calibri"/>
                <a:cs typeface="Lato Regular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5727791" y="4495800"/>
            <a:ext cx="2138867" cy="34501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rgbClr val="FFFFFF"/>
                </a:solidFill>
                <a:latin typeface="Lato Regular"/>
                <a:ea typeface="Calibri"/>
                <a:cs typeface="Lato Regular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609601" y="201324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JM" dirty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124201" y="200660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JM" dirty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5621399" y="2006600"/>
            <a:ext cx="2315571" cy="2336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JM" dirty="0"/>
          </a:p>
        </p:txBody>
      </p:sp>
      <p:sp>
        <p:nvSpPr>
          <p:cNvPr id="3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435271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685800"/>
            <a:ext cx="3810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722031"/>
            <a:ext cx="3505200" cy="1320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2311404"/>
            <a:ext cx="35052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2311400"/>
            <a:ext cx="4724400" cy="38608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2" y="3032360"/>
            <a:ext cx="2994025" cy="162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475292" y="2554821"/>
            <a:ext cx="1730375" cy="478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2006600"/>
            <a:ext cx="9144000" cy="28448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867400" y="2580926"/>
            <a:ext cx="27305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67400" y="2921001"/>
            <a:ext cx="2730500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867400" y="3800126"/>
            <a:ext cx="27305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67400" y="4140201"/>
            <a:ext cx="2730500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67400" y="5019326"/>
            <a:ext cx="27305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67400" y="5359401"/>
            <a:ext cx="2730500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8" name="Picture 17" descr="FireFox-Flat-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71850"/>
            <a:ext cx="4622459" cy="3486150"/>
          </a:xfrm>
          <a:prstGeom prst="rect">
            <a:avLst/>
          </a:prstGeom>
        </p:spPr>
      </p:pic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98400" y="3942300"/>
            <a:ext cx="4419600" cy="2895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598855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536203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443222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400800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609600" y="21082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09600" y="2675370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514600" y="2675371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443222" y="2728203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00800" y="2718043"/>
            <a:ext cx="1691997" cy="1691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4384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196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381000" y="5054600"/>
            <a:ext cx="18288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917" y="1730247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917" y="2370008"/>
            <a:ext cx="4040188" cy="324008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2pPr>
            <a:lvl3pPr marL="9144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3pPr>
            <a:lvl4pPr marL="13716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4pPr>
            <a:lvl5pPr marL="18288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748" y="1730247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748" y="2370008"/>
            <a:ext cx="4041775" cy="324008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2pPr>
            <a:lvl3pPr marL="9144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3pPr>
            <a:lvl4pPr marL="13716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4pPr>
            <a:lvl5pPr marL="18288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8151"/>
            <a:ext cx="4038600" cy="43624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2pPr>
            <a:lvl3pPr marL="9144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3pPr>
            <a:lvl4pPr marL="13716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4pPr>
            <a:lvl5pPr marL="18288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8151"/>
            <a:ext cx="4038600" cy="436245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2pPr>
            <a:lvl3pPr marL="9144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3pPr>
            <a:lvl4pPr marL="13716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4pPr>
            <a:lvl5pPr marL="1828800" indent="0"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359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359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0" y="2308061"/>
            <a:ext cx="4817160" cy="2994517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267200" y="2527428"/>
            <a:ext cx="3528000" cy="2232000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446088" y="1708150"/>
            <a:ext cx="8147050" cy="61066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1359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" y="2305870"/>
            <a:ext cx="4817160" cy="2994517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21261" y="2525237"/>
            <a:ext cx="3528000" cy="2232000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446088" y="1708150"/>
            <a:ext cx="8147050" cy="61066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8000"/>
            <a:ext cx="4267200" cy="3318663"/>
          </a:xfrm>
          <a:prstGeom prst="rect">
            <a:avLst/>
          </a:prstGeom>
        </p:spPr>
      </p:pic>
      <p:sp>
        <p:nvSpPr>
          <p:cNvPr id="1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806262" y="3340926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1175"/>
            <a:ext cx="8229600" cy="3962403"/>
          </a:xfrm>
        </p:spPr>
        <p:txBody>
          <a:bodyPr>
            <a:normAutofit/>
          </a:bodyPr>
          <a:lstStyle>
            <a:lvl1pPr>
              <a:defRPr sz="1100">
                <a:latin typeface="Lato Regular"/>
                <a:cs typeface="Lato Regular"/>
              </a:defRPr>
            </a:lvl1pPr>
            <a:lvl2pPr>
              <a:defRPr sz="1100">
                <a:latin typeface="Lato Regular"/>
                <a:cs typeface="Lato Regular"/>
              </a:defRPr>
            </a:lvl2pPr>
            <a:lvl3pPr>
              <a:defRPr sz="1100">
                <a:latin typeface="Lato Regular"/>
                <a:cs typeface="Lato Regular"/>
              </a:defRPr>
            </a:lvl3pPr>
            <a:lvl4pPr>
              <a:defRPr sz="1100">
                <a:latin typeface="Lato Regular"/>
                <a:cs typeface="Lato Regular"/>
              </a:defRPr>
            </a:lvl4pPr>
            <a:lvl5pPr>
              <a:defRPr sz="1100">
                <a:latin typeface="Lato Regular"/>
                <a:cs typeface="Lato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91" y="1467781"/>
            <a:ext cx="6788818" cy="5279760"/>
          </a:xfrm>
          <a:prstGeom prst="rect">
            <a:avLst/>
          </a:prstGeom>
        </p:spPr>
      </p:pic>
      <p:sp>
        <p:nvSpPr>
          <p:cNvPr id="5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1774593" y="1948018"/>
            <a:ext cx="5551190" cy="346077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8318595"/>
      </p:ext>
    </p:extLst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01-iPad-Air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6" y="1978025"/>
            <a:ext cx="3248028" cy="4566670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232193" y="2614680"/>
            <a:ext cx="2679612" cy="3434358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71600"/>
            <a:ext cx="2304029" cy="4592167"/>
          </a:xfrm>
          <a:prstGeom prst="rect">
            <a:avLst/>
          </a:prstGeom>
        </p:spPr>
      </p:pic>
      <p:sp>
        <p:nvSpPr>
          <p:cNvPr id="9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3675628" y="2126836"/>
            <a:ext cx="1758559" cy="3074931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1" name="Picture 10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08163"/>
            <a:ext cx="1828800" cy="3644987"/>
          </a:xfrm>
          <a:prstGeom prst="rect">
            <a:avLst/>
          </a:prstGeom>
        </p:spPr>
      </p:pic>
      <p:sp>
        <p:nvSpPr>
          <p:cNvPr id="12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776362" y="3276600"/>
            <a:ext cx="1395838" cy="2235200"/>
          </a:xfrm>
        </p:spPr>
        <p:txBody>
          <a:bodyPr/>
          <a:lstStyle/>
          <a:p>
            <a:endParaRPr lang="en-JM" dirty="0"/>
          </a:p>
        </p:txBody>
      </p:sp>
      <p:pic>
        <p:nvPicPr>
          <p:cNvPr id="13" name="Picture 12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08163"/>
            <a:ext cx="1828800" cy="3644987"/>
          </a:xfrm>
          <a:prstGeom prst="rect">
            <a:avLst/>
          </a:prstGeom>
        </p:spPr>
      </p:pic>
      <p:sp>
        <p:nvSpPr>
          <p:cNvPr id="17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2947562" y="3276600"/>
            <a:ext cx="1395838" cy="22352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969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87490"/>
      </p:ext>
    </p:extLst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E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6415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2073275"/>
            <a:ext cx="3429000" cy="42996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728381"/>
            <a:ext cx="2127250" cy="110701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717797"/>
            <a:ext cx="2127250" cy="110701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3800" y="4845235"/>
            <a:ext cx="2127250" cy="110701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07150" y="4834651"/>
            <a:ext cx="2127250" cy="1107016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3733800" y="2230965"/>
            <a:ext cx="1600200" cy="4108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407150" y="2230965"/>
            <a:ext cx="1600200" cy="4108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3733800" y="4343401"/>
            <a:ext cx="1600200" cy="4108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407150" y="4343401"/>
            <a:ext cx="1600200" cy="4108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299000" y="2209800"/>
            <a:ext cx="17970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563318" y="2209800"/>
            <a:ext cx="17970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6969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071419" y="2281704"/>
            <a:ext cx="2919699" cy="406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400">
                <a:solidFill>
                  <a:srgbClr val="69696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629882" y="5156200"/>
            <a:ext cx="233654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696969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870200"/>
            <a:ext cx="4081981" cy="1168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62605" y="2362200"/>
            <a:ext cx="2271095" cy="2268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562564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396546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230528" y="28448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453072" y="1781175"/>
            <a:ext cx="8144828" cy="5587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1948900" y="29972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0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221800" y="29972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494700" y="29972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2589700" y="44196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3885100" y="44196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758900" y="29972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104300" y="4419601"/>
            <a:ext cx="1223999" cy="1223998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446088" y="1708150"/>
            <a:ext cx="8147050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00AED9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446088" y="2036450"/>
            <a:ext cx="814705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363636"/>
                </a:solidFill>
                <a:latin typeface="Lato Regular"/>
                <a:cs typeface="Lato Regular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202945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982469"/>
            <a:ext cx="2276856" cy="323088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982469"/>
            <a:ext cx="2276856" cy="323088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981200"/>
            <a:ext cx="2276856" cy="323088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981200"/>
            <a:ext cx="2286000" cy="323088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457200" y="584200"/>
            <a:ext cx="5029200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900" b="0" kern="0" spc="300">
                <a:solidFill>
                  <a:srgbClr val="00AED9"/>
                </a:solidFill>
                <a:latin typeface="Lato Regular"/>
                <a:ea typeface="Calibri"/>
                <a:cs typeface="Lato Regular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8" y="1717675"/>
            <a:ext cx="82296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8200" y="1371600"/>
            <a:ext cx="395998" cy="0"/>
          </a:xfrm>
          <a:prstGeom prst="line">
            <a:avLst/>
          </a:prstGeom>
          <a:ln w="12700" cmpd="sng">
            <a:solidFill>
              <a:srgbClr val="343E4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80" r:id="rId3"/>
    <p:sldLayoutId id="2147483650" r:id="rId4"/>
    <p:sldLayoutId id="2147483704" r:id="rId5"/>
    <p:sldLayoutId id="2147483698" r:id="rId6"/>
    <p:sldLayoutId id="2147483688" r:id="rId7"/>
    <p:sldLayoutId id="2147483699" r:id="rId8"/>
    <p:sldLayoutId id="2147483703" r:id="rId9"/>
    <p:sldLayoutId id="2147483686" r:id="rId10"/>
    <p:sldLayoutId id="2147483696" r:id="rId11"/>
    <p:sldLayoutId id="2147483683" r:id="rId12"/>
    <p:sldLayoutId id="2147483681" r:id="rId13"/>
    <p:sldLayoutId id="2147483705" r:id="rId14"/>
    <p:sldLayoutId id="2147483677" r:id="rId15"/>
    <p:sldLayoutId id="2147483697" r:id="rId16"/>
    <p:sldLayoutId id="2147483702" r:id="rId17"/>
    <p:sldLayoutId id="2147483671" r:id="rId18"/>
    <p:sldLayoutId id="2147483692" r:id="rId19"/>
    <p:sldLayoutId id="2147483669" r:id="rId20"/>
    <p:sldLayoutId id="2147483667" r:id="rId21"/>
    <p:sldLayoutId id="2147483701" r:id="rId22"/>
    <p:sldLayoutId id="2147483666" r:id="rId23"/>
    <p:sldLayoutId id="2147483660" r:id="rId24"/>
    <p:sldLayoutId id="2147483653" r:id="rId25"/>
    <p:sldLayoutId id="2147483652" r:id="rId26"/>
    <p:sldLayoutId id="2147483672" r:id="rId27"/>
    <p:sldLayoutId id="2147483694" r:id="rId28"/>
    <p:sldLayoutId id="2147483665" r:id="rId29"/>
    <p:sldLayoutId id="2147483708" r:id="rId30"/>
    <p:sldLayoutId id="2147483693" r:id="rId31"/>
    <p:sldLayoutId id="2147483664" r:id="rId32"/>
    <p:sldLayoutId id="2147483700" r:id="rId33"/>
    <p:sldLayoutId id="2147483655" r:id="rId34"/>
    <p:sldLayoutId id="2147483706" r:id="rId35"/>
    <p:sldLayoutId id="2147483707" r:id="rId36"/>
  </p:sldLayoutIdLst>
  <p:transition spd="slow">
    <p:pull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rgbClr val="696969"/>
          </a:solidFill>
          <a:latin typeface="Lato Regular"/>
          <a:ea typeface="Calibri"/>
          <a:cs typeface="Lato Regular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100" kern="1200">
          <a:solidFill>
            <a:srgbClr val="363636"/>
          </a:solidFill>
          <a:latin typeface="Lato Regular"/>
          <a:ea typeface="+mn-ea"/>
          <a:cs typeface="Lato Regular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100" kern="1200">
          <a:solidFill>
            <a:srgbClr val="363636"/>
          </a:solidFill>
          <a:latin typeface="Lato Regular"/>
          <a:ea typeface="+mn-ea"/>
          <a:cs typeface="Lato Regular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100" kern="1200">
          <a:solidFill>
            <a:srgbClr val="363636"/>
          </a:solidFill>
          <a:latin typeface="Lato Regular"/>
          <a:ea typeface="+mn-ea"/>
          <a:cs typeface="Lato Regular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100" kern="1200">
          <a:solidFill>
            <a:srgbClr val="363636"/>
          </a:solidFill>
          <a:latin typeface="Lato Regular"/>
          <a:ea typeface="+mn-ea"/>
          <a:cs typeface="Lato Regular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100" kern="1200">
          <a:solidFill>
            <a:srgbClr val="363636"/>
          </a:solidFill>
          <a:latin typeface="Lato Regular"/>
          <a:ea typeface="+mn-ea"/>
          <a:cs typeface="Lato Regular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hyperlink" Target="https://github.com/fydoh/phoenix-js-meetup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cotch.io/bar-talk/the-best-news-from-angulars-ng-conf-2016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blog.kissmetrics.com/speed-is-a-kill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fishdigital.com/angularjs-single-page-app-seo/" TargetMode="External"/><Relationship Id="rId5" Type="http://schemas.openxmlformats.org/officeDocument/2006/relationships/hyperlink" Target="https://angular.io/docs/ts/latest/guide/webpack.html" TargetMode="External"/><Relationship Id="rId10" Type="http://schemas.openxmlformats.org/officeDocument/2006/relationships/hyperlink" Target="https://github.com/angular/universal/issues/271" TargetMode="External"/><Relationship Id="rId4" Type="http://schemas.openxmlformats.org/officeDocument/2006/relationships/hyperlink" Target="https://angular.io/docs/js/latest/quickstart.html" TargetMode="External"/><Relationship Id="rId9" Type="http://schemas.openxmlformats.org/officeDocument/2006/relationships/hyperlink" Target="https://github.com/angular/universal-starter/issues/6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elivery1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r="3110"/>
          <a:stretch>
            <a:fillRect/>
          </a:stretch>
        </p:blipFill>
        <p:spPr>
          <a:xfrm>
            <a:off x="0" y="-25400"/>
            <a:ext cx="9144000" cy="6883400"/>
          </a:xfr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605448" y="5142582"/>
            <a:ext cx="7933104" cy="711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4800" b="1" i="1" dirty="0" smtClean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Lato Regular"/>
                <a:ea typeface="Calibri"/>
                <a:cs typeface="Lato Regular"/>
              </a:rPr>
              <a:t>Angular 2 Universal</a:t>
            </a:r>
            <a:endParaRPr lang="en-JM" sz="3200" b="1" i="1" dirty="0">
              <a:ln w="22225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latin typeface="Lato Regular"/>
              <a:ea typeface="Calibri"/>
              <a:cs typeface="Lato Regula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62100" y="5980005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Regular"/>
                <a:cs typeface="Lato Regular"/>
              </a:rPr>
              <a:t>David Fye, Front-End Architect</a:t>
            </a:r>
          </a:p>
          <a:p>
            <a:pPr algn="ctr"/>
            <a:r>
              <a:rPr lang="en-US" b="1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Regular"/>
                <a:cs typeface="Lato Regular"/>
              </a:rPr>
              <a:t>July 13, 2016</a:t>
            </a:r>
            <a:endParaRPr lang="en-US" b="1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800846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Ready or Not?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127" y="4295955"/>
            <a:ext cx="422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Server rendering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Seamless client interaction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0209" y="4295955"/>
            <a:ext cx="3202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Single http call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Routing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27" y="1600557"/>
            <a:ext cx="3671262" cy="2413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45" y="1600201"/>
            <a:ext cx="3671697" cy="24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09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Demo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795" y="1600200"/>
            <a:ext cx="34153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Angular 2 </a:t>
            </a:r>
            <a:r>
              <a:rPr lang="en-US" sz="2400" dirty="0" err="1" smtClean="0">
                <a:latin typeface="Lato" charset="0"/>
                <a:ea typeface="Lato" charset="0"/>
                <a:cs typeface="Lato" charset="0"/>
              </a:rPr>
              <a:t>QuickStart</a:t>
            </a:r>
            <a:endParaRPr lang="en-US" sz="240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Angular 2 RC4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sz="2400" dirty="0" err="1" smtClean="0">
                <a:latin typeface="Lato" charset="0"/>
                <a:ea typeface="Lato" charset="0"/>
                <a:cs typeface="Lato" charset="0"/>
              </a:rPr>
              <a:t>Webpack</a:t>
            </a:r>
            <a:endParaRPr lang="en-US" sz="240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Express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Http call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2857521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15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Summary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940" y="1513351"/>
            <a:ext cx="7400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SEO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Performance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Single codebase</a:t>
            </a:r>
            <a:br>
              <a:rPr lang="en-US" sz="2400" dirty="0" smtClean="0">
                <a:latin typeface="Lato" charset="0"/>
                <a:ea typeface="Lato" charset="0"/>
                <a:cs typeface="Lato" charset="0"/>
              </a:rPr>
            </a:br>
            <a:endParaRPr lang="en-US" sz="2400" dirty="0" smtClean="0"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Repository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err="1" smtClean="0">
                <a:latin typeface="Lato" charset="0"/>
                <a:ea typeface="Lato" charset="0"/>
                <a:cs typeface="Lato" charset="0"/>
              </a:rPr>
              <a:t>Github</a:t>
            </a: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 “</a:t>
            </a:r>
            <a:r>
              <a:rPr lang="en-US" sz="2400" dirty="0" err="1" smtClean="0">
                <a:latin typeface="Lato" charset="0"/>
                <a:ea typeface="Lato" charset="0"/>
                <a:cs typeface="Lato" charset="0"/>
              </a:rPr>
              <a:t>fydoh</a:t>
            </a: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”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  <a:hlinkClick r:id="rId4"/>
              </a:rPr>
              <a:t>https://github.com/fydoh/phoenix-js-meetup</a:t>
            </a:r>
            <a:endParaRPr lang="en-US" sz="2400" dirty="0" smtClean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57" y="659614"/>
            <a:ext cx="37814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025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Resources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499" y="1316272"/>
            <a:ext cx="804577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Angular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QuickStart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angular.io/docs/js/latest/quickstart.html</a:t>
            </a:r>
            <a:endParaRPr lang="en-US" u="sng" dirty="0" smtClean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Webpack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angular.io/docs/ts/latest/guide/webpack.html</a:t>
            </a:r>
            <a:endParaRPr lang="en-US" u="sng" dirty="0" smtClean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SEO for SPAs further reading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6"/>
              </a:rPr>
              <a:t>https://gofishdigital.com/angularjs-single-page-app-seo</a:t>
            </a:r>
            <a:r>
              <a:rPr lang="en-US" u="sng" dirty="0" smtClean="0">
                <a:hlinkClick r:id="rId6"/>
              </a:rPr>
              <a:t>/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Kissmetrics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performance analysis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7"/>
              </a:rPr>
              <a:t>https://blog.kissmetrics.com/speed-is-a-killer/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ngConf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resources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8"/>
              </a:rPr>
              <a:t>https://</a:t>
            </a:r>
            <a:r>
              <a:rPr lang="en-US" u="sng" dirty="0" smtClean="0">
                <a:hlinkClick r:id="rId8"/>
              </a:rPr>
              <a:t>scotch.io/bar-talk/the-best-news-from-angulars-ng-conf-2016</a:t>
            </a:r>
            <a:endParaRPr lang="en-US" u="sng" dirty="0" smtClean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Github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HTTP issue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9"/>
              </a:rPr>
              <a:t>https://</a:t>
            </a:r>
            <a:r>
              <a:rPr lang="en-US" u="sng" dirty="0" smtClean="0">
                <a:hlinkClick r:id="rId9"/>
              </a:rPr>
              <a:t>github.com/angular/universal-starter/issues/62</a:t>
            </a:r>
            <a:endParaRPr lang="en-US" u="sng" dirty="0" smtClean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u="sng" dirty="0">
                <a:hlinkClick r:id="rId10"/>
              </a:rPr>
              <a:t>https://</a:t>
            </a:r>
            <a:r>
              <a:rPr lang="en-US" u="sng" dirty="0" smtClean="0">
                <a:hlinkClick r:id="rId10"/>
              </a:rPr>
              <a:t>github.com/angular/universal/issues/271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55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vana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81" y="1571529"/>
            <a:ext cx="4889238" cy="3714942"/>
          </a:xfrm>
          <a:prstGeom prst="rect">
            <a:avLst/>
          </a:prstGeom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-11112" y="5808449"/>
            <a:ext cx="9144000" cy="461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63636"/>
                </a:solidFill>
                <a:latin typeface="Lato Regular"/>
                <a:ea typeface="+mn-ea"/>
                <a:cs typeface="Lato Regular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63636"/>
                </a:solidFill>
                <a:latin typeface="Lato Regular"/>
                <a:ea typeface="+mn-ea"/>
                <a:cs typeface="Lato Regular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63636"/>
                </a:solidFill>
                <a:latin typeface="Lato Regular"/>
                <a:ea typeface="+mn-ea"/>
                <a:cs typeface="Lato Regular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63636"/>
                </a:solidFill>
                <a:latin typeface="Lato Regular"/>
                <a:ea typeface="+mn-ea"/>
                <a:cs typeface="Lato Regular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100" kern="1200">
                <a:solidFill>
                  <a:srgbClr val="363636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JM" sz="4000" dirty="0" smtClean="0">
                <a:solidFill>
                  <a:srgbClr val="FFFFFF"/>
                </a:solidFill>
              </a:rPr>
              <a:t>Thank You</a:t>
            </a:r>
            <a:endParaRPr lang="en-JM" sz="4000" b="1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endParaRPr lang="en-JM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873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7620000" cy="1143000"/>
          </a:xfrm>
        </p:spPr>
        <p:txBody>
          <a:bodyPr>
            <a:normAutofit/>
          </a:bodyPr>
          <a:lstStyle/>
          <a:p>
            <a:r>
              <a:rPr lang="en-JM" sz="2800" dirty="0" smtClean="0"/>
              <a:t>Our Roadmap</a:t>
            </a:r>
            <a:endParaRPr lang="en-US" sz="2800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0311" y="4281845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Asp.net/Razor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05251" y="4244519"/>
            <a:ext cx="1782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Knockout/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jQuery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8263" y="152366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Angular 1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459548" y="4888793"/>
            <a:ext cx="806323" cy="802483"/>
            <a:chOff x="1245881" y="4980406"/>
            <a:chExt cx="613317" cy="631902"/>
          </a:xfrm>
        </p:grpSpPr>
        <p:sp>
          <p:nvSpPr>
            <p:cNvPr id="30" name="Teardrop 29"/>
            <p:cNvSpPr/>
            <p:nvPr/>
          </p:nvSpPr>
          <p:spPr>
            <a:xfrm rot="7989331">
              <a:off x="1236589" y="4989698"/>
              <a:ext cx="631902" cy="613317"/>
            </a:xfrm>
            <a:prstGeom prst="teardrop">
              <a:avLst/>
            </a:prstGeom>
            <a:solidFill>
              <a:srgbClr val="00A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414409" y="5154077"/>
              <a:ext cx="291728" cy="2778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852359" y="1764379"/>
            <a:ext cx="2034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Angular 2 +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</a:rPr>
              <a:t>Universal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Lato Regular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99172" y="4805065"/>
            <a:ext cx="2414771" cy="0"/>
          </a:xfrm>
          <a:prstGeom prst="line">
            <a:avLst/>
          </a:prstGeom>
          <a:ln>
            <a:solidFill>
              <a:srgbClr val="00A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05251" y="5269207"/>
            <a:ext cx="2011680" cy="0"/>
          </a:xfrm>
          <a:prstGeom prst="line">
            <a:avLst/>
          </a:prstGeom>
          <a:ln>
            <a:solidFill>
              <a:srgbClr val="00A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093567" y="2046887"/>
            <a:ext cx="1720637" cy="7522"/>
          </a:xfrm>
          <a:prstGeom prst="line">
            <a:avLst/>
          </a:prstGeom>
          <a:ln>
            <a:solidFill>
              <a:srgbClr val="00A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965161" y="2768387"/>
            <a:ext cx="1921729" cy="15070"/>
          </a:xfrm>
          <a:prstGeom prst="line">
            <a:avLst/>
          </a:prstGeom>
          <a:ln>
            <a:solidFill>
              <a:srgbClr val="00A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835559" y="4244519"/>
            <a:ext cx="806323" cy="802483"/>
            <a:chOff x="1245881" y="4980406"/>
            <a:chExt cx="613317" cy="631902"/>
          </a:xfrm>
        </p:grpSpPr>
        <p:sp>
          <p:nvSpPr>
            <p:cNvPr id="27" name="Teardrop 26"/>
            <p:cNvSpPr/>
            <p:nvPr/>
          </p:nvSpPr>
          <p:spPr>
            <a:xfrm rot="7989331">
              <a:off x="1236589" y="4989698"/>
              <a:ext cx="631902" cy="613317"/>
            </a:xfrm>
            <a:prstGeom prst="teardrop">
              <a:avLst/>
            </a:prstGeom>
            <a:solidFill>
              <a:srgbClr val="00A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14409" y="5154077"/>
              <a:ext cx="291728" cy="2778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41151" y="982794"/>
            <a:ext cx="806323" cy="802483"/>
            <a:chOff x="1245881" y="4980406"/>
            <a:chExt cx="613317" cy="631902"/>
          </a:xfrm>
        </p:grpSpPr>
        <p:sp>
          <p:nvSpPr>
            <p:cNvPr id="44" name="Teardrop 43"/>
            <p:cNvSpPr/>
            <p:nvPr/>
          </p:nvSpPr>
          <p:spPr>
            <a:xfrm rot="7989331">
              <a:off x="1236589" y="4989698"/>
              <a:ext cx="631902" cy="613317"/>
            </a:xfrm>
            <a:prstGeom prst="teardrop">
              <a:avLst/>
            </a:prstGeom>
            <a:solidFill>
              <a:srgbClr val="00A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14409" y="5154077"/>
              <a:ext cx="291728" cy="2778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30797" y="627458"/>
            <a:ext cx="806323" cy="802483"/>
            <a:chOff x="1245881" y="4980406"/>
            <a:chExt cx="613317" cy="631902"/>
          </a:xfrm>
        </p:grpSpPr>
        <p:sp>
          <p:nvSpPr>
            <p:cNvPr id="51" name="Teardrop 50"/>
            <p:cNvSpPr/>
            <p:nvPr/>
          </p:nvSpPr>
          <p:spPr>
            <a:xfrm rot="7989331">
              <a:off x="1236589" y="4989698"/>
              <a:ext cx="631902" cy="613317"/>
            </a:xfrm>
            <a:prstGeom prst="teardrop">
              <a:avLst/>
            </a:prstGeom>
            <a:solidFill>
              <a:srgbClr val="00AE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414409" y="5154077"/>
              <a:ext cx="291728" cy="2778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31695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Angular SPA Example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27200"/>
            <a:ext cx="8318051" cy="42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053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What are we trying to solve?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643965"/>
            <a:ext cx="2544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ato Regular"/>
              </a:rPr>
              <a:t>Search Engine</a:t>
            </a:r>
          </a:p>
          <a:p>
            <a:r>
              <a:rPr lang="en-US" sz="2800" dirty="0" smtClean="0">
                <a:latin typeface="Lato Regular"/>
              </a:rPr>
              <a:t>Optimization</a:t>
            </a:r>
          </a:p>
          <a:p>
            <a:endParaRPr lang="en-US" sz="2800" dirty="0">
              <a:latin typeface="Lato Regular"/>
            </a:endParaRPr>
          </a:p>
          <a:p>
            <a:r>
              <a:rPr lang="en-US" sz="2800" dirty="0" smtClean="0">
                <a:latin typeface="Lato Regular"/>
              </a:rPr>
              <a:t>Rich Social</a:t>
            </a:r>
          </a:p>
          <a:p>
            <a:r>
              <a:rPr lang="en-US" sz="2800" dirty="0" smtClean="0">
                <a:latin typeface="Lato Regular"/>
              </a:rPr>
              <a:t>Embedding</a:t>
            </a:r>
            <a:endParaRPr lang="en-US" sz="2800" dirty="0" smtClean="0">
              <a:latin typeface="La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05776" y="1323285"/>
            <a:ext cx="127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Lato Regular"/>
              </a:rPr>
              <a:t>What</a:t>
            </a:r>
          </a:p>
          <a:p>
            <a:pPr algn="ctr"/>
            <a:r>
              <a:rPr lang="en-US" sz="2400" dirty="0" smtClean="0">
                <a:latin typeface="Lato Regular"/>
              </a:rPr>
              <a:t>We See</a:t>
            </a:r>
            <a:endParaRPr lang="en-US" sz="2400" dirty="0">
              <a:latin typeface="Lato Regular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89" y="3722568"/>
            <a:ext cx="3989881" cy="2155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067791" y="3749839"/>
            <a:ext cx="1792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Lato Regular"/>
              </a:rPr>
              <a:t>What Some</a:t>
            </a:r>
          </a:p>
          <a:p>
            <a:pPr algn="ctr"/>
            <a:r>
              <a:rPr lang="en-US" sz="2400" dirty="0" smtClean="0">
                <a:latin typeface="Lato Regular"/>
              </a:rPr>
              <a:t>Crawlers</a:t>
            </a:r>
          </a:p>
          <a:p>
            <a:pPr algn="ctr"/>
            <a:r>
              <a:rPr lang="en-US" sz="2400" dirty="0" smtClean="0">
                <a:latin typeface="Lato Regular"/>
              </a:rPr>
              <a:t>See</a:t>
            </a:r>
            <a:endParaRPr lang="en-US" sz="2400" dirty="0">
              <a:latin typeface="Lato Regular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78655"/>
            <a:ext cx="1428760" cy="14287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6107415"/>
            <a:ext cx="7472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Lato Regular"/>
              </a:rPr>
              <a:t>Not all search engines perfectly support SPAs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Lato Regular"/>
            </a:endParaRPr>
          </a:p>
        </p:txBody>
      </p:sp>
      <p:sp>
        <p:nvSpPr>
          <p:cNvPr id="2" name="Bent Arrow 1"/>
          <p:cNvSpPr/>
          <p:nvPr/>
        </p:nvSpPr>
        <p:spPr>
          <a:xfrm rot="10800000">
            <a:off x="7387968" y="2290787"/>
            <a:ext cx="689231" cy="668749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0800000">
            <a:off x="7387967" y="4950168"/>
            <a:ext cx="689231" cy="668749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60" y="1376766"/>
            <a:ext cx="4008210" cy="2221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0687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What are we trying to solve?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196" y="1600200"/>
            <a:ext cx="2545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ato Regular"/>
              </a:rPr>
              <a:t>Performance</a:t>
            </a:r>
          </a:p>
          <a:p>
            <a:r>
              <a:rPr lang="en-US" sz="2800" dirty="0" smtClean="0">
                <a:latin typeface="Lato Regular"/>
              </a:rPr>
              <a:t>(Page Render)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7817" y="1586798"/>
            <a:ext cx="1196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Lato Regular"/>
              </a:rPr>
              <a:t>First</a:t>
            </a:r>
          </a:p>
          <a:p>
            <a:pPr algn="ctr"/>
            <a:r>
              <a:rPr lang="en-US" sz="2400" dirty="0" smtClean="0">
                <a:latin typeface="Lato Regular"/>
              </a:rPr>
              <a:t>Render</a:t>
            </a:r>
            <a:endParaRPr lang="en-US" sz="2400" dirty="0">
              <a:latin typeface="Lato Regula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81" y="3731581"/>
            <a:ext cx="3999370" cy="2161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081" y="1413686"/>
            <a:ext cx="4007761" cy="2165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068750" y="3731581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Lato Regular"/>
              </a:rPr>
              <a:t>After</a:t>
            </a:r>
          </a:p>
          <a:p>
            <a:pPr algn="ctr"/>
            <a:r>
              <a:rPr lang="en-US" sz="2400" dirty="0" smtClean="0">
                <a:latin typeface="Lato Regular"/>
              </a:rPr>
              <a:t>Angular</a:t>
            </a:r>
          </a:p>
          <a:p>
            <a:pPr algn="ctr"/>
            <a:r>
              <a:rPr lang="en-US" sz="2400" dirty="0" smtClean="0">
                <a:latin typeface="Lato Regular"/>
              </a:rPr>
              <a:t>Bootstrapped</a:t>
            </a:r>
            <a:endParaRPr lang="en-US" sz="2400" dirty="0">
              <a:latin typeface="Lato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725" y="6127546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Lato Regular"/>
              </a:rPr>
              <a:t>Abandoned at 3 seconds average!</a:t>
            </a:r>
            <a:endParaRPr lang="en-US" sz="2800" dirty="0">
              <a:solidFill>
                <a:schemeClr val="accent2"/>
              </a:solidFill>
              <a:latin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7" y="4762403"/>
            <a:ext cx="1428760" cy="1262072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10800000">
            <a:off x="7417817" y="2436417"/>
            <a:ext cx="689231" cy="668749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0800000">
            <a:off x="7417818" y="4943291"/>
            <a:ext cx="689231" cy="668749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563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Solutions?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46559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ato Regular"/>
              </a:rPr>
              <a:t>Smarter Crawlers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33" y="3872595"/>
            <a:ext cx="4930467" cy="2550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110" y="2049790"/>
            <a:ext cx="753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When will this happen?</a:t>
            </a: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How long will they wait for JavaScript requests?</a:t>
            </a: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Can we afford to depend on the various crawlers to implement?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774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Solutions?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ato Regular"/>
              </a:rPr>
              <a:t>Static Files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866" y="2254197"/>
            <a:ext cx="753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Duplication/Code bloat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Potential bugs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34" y="3234673"/>
            <a:ext cx="5305866" cy="32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0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Solutions?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86567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Lato Regular"/>
              </a:rPr>
              <a:t>Server-rendered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865" y="2216593"/>
            <a:ext cx="3324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SEO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Performance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Single codebase</a:t>
            </a:r>
          </a:p>
        </p:txBody>
      </p:sp>
      <p:sp>
        <p:nvSpPr>
          <p:cNvPr id="3" name="Down Arrow 2"/>
          <p:cNvSpPr/>
          <p:nvPr/>
        </p:nvSpPr>
        <p:spPr>
          <a:xfrm>
            <a:off x="5948409" y="3093756"/>
            <a:ext cx="405353" cy="697584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42" y="217244"/>
            <a:ext cx="4991116" cy="2765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42" y="3901941"/>
            <a:ext cx="4991116" cy="2765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8472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Angular </a:t>
            </a:r>
            <a:r>
              <a:rPr lang="en-JM" dirty="0" smtClean="0"/>
              <a:t>2 Universal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kern="0" spc="300" dirty="0">
                <a:solidFill>
                  <a:srgbClr val="00AED9"/>
                </a:solidFill>
                <a:latin typeface="Lato Regular"/>
                <a:cs typeface="Lato Regular"/>
              </a:rPr>
              <a:t>CARVANA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963" y="3454244"/>
            <a:ext cx="4254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>
                <a:latin typeface="Lato" charset="0"/>
                <a:ea typeface="Lato" charset="0"/>
                <a:cs typeface="Lato" charset="0"/>
              </a:rPr>
              <a:t>Release Candidate </a:t>
            </a: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4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5x faster </a:t>
            </a:r>
            <a:r>
              <a:rPr lang="en-US" sz="2400" dirty="0">
                <a:latin typeface="Lato" charset="0"/>
                <a:ea typeface="Lato" charset="0"/>
                <a:cs typeface="Lato" charset="0"/>
              </a:rPr>
              <a:t>than Angular 1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10k smaller </a:t>
            </a:r>
            <a:r>
              <a:rPr lang="en-US" sz="2400" dirty="0">
                <a:latin typeface="Lato" charset="0"/>
                <a:ea typeface="Lato" charset="0"/>
                <a:cs typeface="Lato" charset="0"/>
              </a:rPr>
              <a:t>than Angular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23" y="1931353"/>
            <a:ext cx="1253753" cy="13627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66" y="1959199"/>
            <a:ext cx="1222453" cy="1307084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52955" y="2186198"/>
            <a:ext cx="769434" cy="747132"/>
          </a:xfrm>
          <a:prstGeom prst="mathPlus">
            <a:avLst/>
          </a:prstGeom>
          <a:solidFill>
            <a:srgbClr val="09A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94920" y="3294129"/>
            <a:ext cx="4549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Server render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Client Code === Server Code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Better SEO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Multiple Platforms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396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97639</TotalTime>
  <Words>245</Words>
  <Application>Microsoft Office PowerPoint</Application>
  <PresentationFormat>On-screen Show (4:3)</PresentationFormat>
  <Paragraphs>113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Franklin Gothic Medium</vt:lpstr>
      <vt:lpstr>Lato</vt:lpstr>
      <vt:lpstr>Lato Regular</vt:lpstr>
      <vt:lpstr>Mission Gothic Regular</vt:lpstr>
      <vt:lpstr>Nexa Bold</vt:lpstr>
      <vt:lpstr>Open Sans</vt:lpstr>
      <vt:lpstr>Open Sans bold</vt:lpstr>
      <vt:lpstr>PT Sans</vt:lpstr>
      <vt:lpstr>Office Theme</vt:lpstr>
      <vt:lpstr>PowerPoint Presentation</vt:lpstr>
      <vt:lpstr>Our Roadmap</vt:lpstr>
      <vt:lpstr>Angular SPA Example</vt:lpstr>
      <vt:lpstr>What are we trying to solve?</vt:lpstr>
      <vt:lpstr>What are we trying to solve?</vt:lpstr>
      <vt:lpstr>Solutions?</vt:lpstr>
      <vt:lpstr>Solutions?</vt:lpstr>
      <vt:lpstr>Solutions?</vt:lpstr>
      <vt:lpstr>Angular 2 Universal</vt:lpstr>
      <vt:lpstr>Ready or Not?</vt:lpstr>
      <vt:lpstr>Demo</vt:lpstr>
      <vt:lpstr>Summary</vt:lpstr>
      <vt:lpstr>Resources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David Fye</cp:lastModifiedBy>
  <cp:revision>1062</cp:revision>
  <dcterms:created xsi:type="dcterms:W3CDTF">2013-04-14T18:18:29Z</dcterms:created>
  <dcterms:modified xsi:type="dcterms:W3CDTF">2016-07-13T03:12:05Z</dcterms:modified>
</cp:coreProperties>
</file>